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6" r:id="rId5"/>
    <p:sldId id="268" r:id="rId6"/>
    <p:sldId id="269" r:id="rId7"/>
    <p:sldId id="270" r:id="rId8"/>
    <p:sldId id="273" r:id="rId9"/>
    <p:sldId id="272" r:id="rId10"/>
    <p:sldId id="257" r:id="rId11"/>
    <p:sldId id="258" r:id="rId12"/>
    <p:sldId id="259" r:id="rId13"/>
    <p:sldId id="260" r:id="rId14"/>
    <p:sldId id="274" r:id="rId15"/>
    <p:sldId id="261" r:id="rId16"/>
    <p:sldId id="262" r:id="rId17"/>
    <p:sldId id="263" r:id="rId18"/>
    <p:sldId id="271" r:id="rId19"/>
    <p:sldId id="267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32B53-BA86-4DEF-AC51-F2FFF0EABE8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A1185-AAF3-4BED-B398-039E3EB0B4F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2A1D-033D-483C-86A4-BA51E8765B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A4FDAA-ADDA-45B7-ACCB-3363650D7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FDAA-ADDA-45B7-ACCB-3363650D7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FDAA-ADDA-45B7-ACCB-3363650D7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FDAA-ADDA-45B7-ACCB-3363650D74A2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FDAA-ADDA-45B7-ACCB-3363650D74A2}" type="slidenum">
              <a:rPr lang="en-US" smtClean="0"/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FDAA-ADDA-45B7-ACCB-3363650D74A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FDAA-ADDA-45B7-ACCB-3363650D74A2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FDAA-ADDA-45B7-ACCB-3363650D74A2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FDAA-ADDA-45B7-ACCB-3363650D7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FDAA-ADDA-45B7-ACCB-3363650D74A2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A4FDAA-ADDA-45B7-ACCB-3363650D74A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A72A8B4-6A61-4D28-9F60-1E5CD2870701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4A4FDAA-ADDA-45B7-ACCB-3363650D74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uckhoedoisong.vn/thu-mau-co-the-tien-luong-muc-do-nhiem-trung-huyet-169166516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743200"/>
            <a:ext cx="4800600" cy="220964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 smtClean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>BỆNH </a:t>
            </a:r>
            <a:r>
              <a:rPr lang="vi-VN" b="1" dirty="0">
                <a:solidFill>
                  <a:srgbClr val="FF0000"/>
                </a:solidFill>
              </a:rPr>
              <a:t>THỦY ĐẬU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>(Trái rạ)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867400"/>
            <a:ext cx="3048000" cy="6858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vi-VN" b="1" dirty="0">
                <a:solidFill>
                  <a:schemeClr val="tx1"/>
                </a:solidFill>
                <a:cs typeface="Arial" panose="020B0604020202020204" pitchFamily="34" charset="0"/>
              </a:rPr>
              <a:t>BS.Vũ Trọng Dũng</a:t>
            </a:r>
            <a:br>
              <a:rPr lang="vi-VN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vi-VN" b="1" dirty="0">
                <a:solidFill>
                  <a:schemeClr val="tx1"/>
                </a:solidFill>
                <a:cs typeface="Arial" panose="020B0604020202020204" pitchFamily="34" charset="0"/>
              </a:rPr>
              <a:t>Trưởng phòng DS-TTGDSK</a:t>
            </a:r>
            <a:br>
              <a:rPr lang="vi-VN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vi-VN" b="1" dirty="0">
                <a:solidFill>
                  <a:schemeClr val="tx1"/>
                </a:solidFill>
                <a:cs typeface="Arial" panose="020B0604020202020204" pitchFamily="34" charset="0"/>
              </a:rPr>
              <a:t>TTYT TP.Thủ </a:t>
            </a:r>
            <a:r>
              <a:rPr lang="vi-VN" b="1" dirty="0" smtClean="0">
                <a:solidFill>
                  <a:schemeClr val="tx1"/>
                </a:solidFill>
                <a:cs typeface="Arial" panose="020B0604020202020204" pitchFamily="34" charset="0"/>
              </a:rPr>
              <a:t>Đức</a:t>
            </a:r>
            <a:endParaRPr lang="vi-VN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0" y="2581122"/>
            <a:ext cx="296001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7" y="304800"/>
            <a:ext cx="283255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4825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-  </a:t>
            </a:r>
            <a:r>
              <a:rPr lang="vi-VN" dirty="0" smtClean="0"/>
              <a:t>Sốt</a:t>
            </a:r>
            <a:r>
              <a:rPr lang="vi-VN" dirty="0"/>
              <a:t>, mệt mỏi, nhức </a:t>
            </a:r>
            <a:r>
              <a:rPr lang="vi-VN" dirty="0" smtClean="0"/>
              <a:t>đầu, đau họng.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vi-VN" dirty="0" smtClean="0"/>
              <a:t>Xuất hiện các ban đỏ trên da vùng đầu, mắt rồi lan ra toàn thân ở </a:t>
            </a:r>
            <a:r>
              <a:rPr lang="vi-VN" b="1" dirty="0" smtClean="0"/>
              <a:t>nhiều mức độ khác nhau</a:t>
            </a:r>
            <a:r>
              <a:rPr lang="vi-VN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: </a:t>
            </a:r>
            <a:r>
              <a:rPr lang="en-US" dirty="0" err="1" smtClean="0"/>
              <a:t>các</a:t>
            </a:r>
            <a:r>
              <a:rPr lang="vi-VN" dirty="0" smtClean="0"/>
              <a:t> </a:t>
            </a:r>
            <a:r>
              <a:rPr lang="vi-VN" dirty="0" smtClean="0">
                <a:solidFill>
                  <a:srgbClr val="FF0000"/>
                </a:solidFill>
              </a:rPr>
              <a:t>nốt sẩn</a:t>
            </a:r>
            <a:r>
              <a:rPr lang="vi-VN" dirty="0" smtClean="0"/>
              <a:t>, </a:t>
            </a:r>
            <a:r>
              <a:rPr lang="vi-VN" dirty="0" smtClean="0">
                <a:solidFill>
                  <a:srgbClr val="FF0000"/>
                </a:solidFill>
              </a:rPr>
              <a:t>bọng nước trong</a:t>
            </a:r>
            <a:r>
              <a:rPr lang="vi-VN" dirty="0" smtClean="0"/>
              <a:t>, </a:t>
            </a:r>
            <a:r>
              <a:rPr lang="vi-VN" dirty="0" smtClean="0">
                <a:solidFill>
                  <a:srgbClr val="FF0000"/>
                </a:solidFill>
              </a:rPr>
              <a:t>bọng nước đục </a:t>
            </a:r>
            <a:r>
              <a:rPr lang="vi-VN" dirty="0" smtClean="0"/>
              <a:t>hoặc </a:t>
            </a:r>
            <a:r>
              <a:rPr lang="vi-VN" dirty="0" smtClean="0">
                <a:solidFill>
                  <a:srgbClr val="FF0000"/>
                </a:solidFill>
              </a:rPr>
              <a:t>đóng vẩy </a:t>
            </a:r>
            <a:r>
              <a:rPr lang="vi-VN" dirty="0" smtClean="0"/>
              <a:t>và </a:t>
            </a:r>
            <a:r>
              <a:rPr lang="vi-VN" dirty="0" smtClean="0">
                <a:solidFill>
                  <a:srgbClr val="FF0000"/>
                </a:solidFill>
              </a:rPr>
              <a:t>bong vẩy</a:t>
            </a:r>
            <a:r>
              <a:rPr lang="vi-VN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 smtClean="0"/>
              <a:t>Dấu hiệu thường gặp của Bệnh </a:t>
            </a:r>
            <a:r>
              <a:rPr lang="en-US" sz="3200" b="1" dirty="0" err="1" smtClean="0"/>
              <a:t>thủy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đậu</a:t>
            </a:r>
            <a:r>
              <a:rPr lang="vi-VN" sz="3200" b="1" dirty="0" smtClean="0"/>
              <a:t>?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85724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038600" cy="282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/>
              <a:t>Nhiễm trùng da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/>
              <a:t>Viêm não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/>
              <a:t>Nhiễm trùng máu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/>
              <a:t>Dị tật thai nhi.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. </a:t>
            </a:r>
            <a:r>
              <a:rPr lang="vi-VN" b="1" dirty="0" smtClean="0"/>
              <a:t>Biến chứng Bệnh thủy đậu?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4" y="2706687"/>
            <a:ext cx="27273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/>
          <a:lstStyle/>
          <a:p>
            <a:pPr marL="109855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bị thủy đậu bẩm sinh có các biểu hiện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Sẹo da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(70%),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 sản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(68%),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 thường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mắt (66%),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 phát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trí tuệ (46%)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 cân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(50%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Thủy </a:t>
            </a:r>
            <a:r>
              <a:rPr lang="vi-VN" dirty="0"/>
              <a:t>đậu bẩm sinh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   	- </a:t>
            </a:r>
            <a:r>
              <a:rPr lang="vi-VN" dirty="0"/>
              <a:t>Sốt cao</a:t>
            </a:r>
            <a:r>
              <a:rPr lang="en-US" dirty="0"/>
              <a:t>, </a:t>
            </a:r>
            <a:r>
              <a:rPr lang="en-US" dirty="0" err="1"/>
              <a:t>khò</a:t>
            </a:r>
            <a:r>
              <a:rPr lang="en-US" dirty="0"/>
              <a:t> </a:t>
            </a:r>
            <a:r>
              <a:rPr lang="en-US" dirty="0" err="1"/>
              <a:t>khè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,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hô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, ho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	- </a:t>
            </a:r>
            <a:r>
              <a:rPr lang="vi-VN" dirty="0"/>
              <a:t>Bóng nước có chứa mủ </a:t>
            </a:r>
            <a:r>
              <a:rPr lang="en-US" dirty="0"/>
              <a:t>(</a:t>
            </a:r>
            <a:r>
              <a:rPr lang="en-US" i="1" dirty="0" err="1"/>
              <a:t>nghĩa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đã</a:t>
            </a:r>
            <a:r>
              <a:rPr lang="en-US" i="1" dirty="0"/>
              <a:t> </a:t>
            </a:r>
            <a:r>
              <a:rPr lang="en-US" i="1" dirty="0" err="1"/>
              <a:t>bị</a:t>
            </a:r>
            <a:r>
              <a:rPr lang="en-US" i="1" dirty="0"/>
              <a:t> </a:t>
            </a:r>
            <a:r>
              <a:rPr lang="en-US" i="1" dirty="0" err="1"/>
              <a:t>nhiễm</a:t>
            </a:r>
            <a:r>
              <a:rPr lang="en-US" i="1" dirty="0"/>
              <a:t> </a:t>
            </a:r>
            <a:r>
              <a:rPr lang="en-US" i="1" dirty="0" err="1"/>
              <a:t>khuẩn</a:t>
            </a:r>
            <a:r>
              <a:rPr lang="en-US" dirty="0"/>
              <a:t>).</a:t>
            </a:r>
            <a:r>
              <a:rPr lang="vi-VN" dirty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	- </a:t>
            </a:r>
            <a:r>
              <a:rPr lang="vi-VN" dirty="0"/>
              <a:t>Lừ đừ, co giật</a:t>
            </a:r>
            <a:r>
              <a:rPr lang="en-US" dirty="0"/>
              <a:t>, </a:t>
            </a:r>
            <a:r>
              <a:rPr lang="en-US" dirty="0" err="1"/>
              <a:t>lơ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,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,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vi-VN" sz="3600" b="1" dirty="0" smtClean="0"/>
              <a:t>Những dấu hiệu người bệnh cần nhập viện?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vi-VN" dirty="0">
                <a:solidFill>
                  <a:srgbClr val="FF0000"/>
                </a:solidFill>
              </a:rPr>
              <a:t>Tiêm ngừa </a:t>
            </a:r>
            <a:r>
              <a:rPr lang="vi-VN" dirty="0"/>
              <a:t>thủy đậu là biện pháp </a:t>
            </a:r>
            <a:r>
              <a:rPr lang="vi-VN" dirty="0">
                <a:solidFill>
                  <a:srgbClr val="FF0000"/>
                </a:solidFill>
              </a:rPr>
              <a:t>chủ động phòng bệnh hiệu quả </a:t>
            </a:r>
            <a:r>
              <a:rPr lang="vi-VN" dirty="0"/>
              <a:t>nhất.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Rửa tay thường xuyên </a:t>
            </a:r>
            <a:r>
              <a:rPr lang="vi-VN" dirty="0"/>
              <a:t>với nước sạch và xà phòng: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Đeo khẩu trang </a:t>
            </a:r>
            <a:r>
              <a:rPr lang="vi-VN" dirty="0"/>
              <a:t>khi tiếp xúc với người xung quanh.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Thông thoáng</a:t>
            </a:r>
            <a:r>
              <a:rPr lang="vi-VN" dirty="0"/>
              <a:t> nơi ở, nơi vui chơi của trẻ, nơi làm việc;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Lau chùi bề mặt </a:t>
            </a:r>
            <a:r>
              <a:rPr lang="vi-VN" dirty="0"/>
              <a:t>sàn nhà; rửa sạch các vật dụng, đồ chơi của trẻ hàng ngày</a:t>
            </a:r>
            <a:r>
              <a:rPr lang="en-US" dirty="0"/>
              <a:t>.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Ăn chín</a:t>
            </a:r>
            <a:r>
              <a:rPr lang="en-US" dirty="0">
                <a:solidFill>
                  <a:srgbClr val="FF0000"/>
                </a:solidFill>
              </a:rPr>
              <a:t> -</a:t>
            </a:r>
            <a:r>
              <a:rPr lang="vi-VN" dirty="0">
                <a:solidFill>
                  <a:srgbClr val="FF0000"/>
                </a:solidFill>
              </a:rPr>
              <a:t> uống chín</a:t>
            </a:r>
            <a:r>
              <a:rPr lang="vi-VN" dirty="0"/>
              <a:t>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Phòng ngừa bệnh thủy đậu?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vi-VN" dirty="0"/>
              <a:t>Nghỉ học, nghỉ làm và </a:t>
            </a:r>
            <a:r>
              <a:rPr lang="vi-VN" dirty="0">
                <a:solidFill>
                  <a:srgbClr val="FF0000"/>
                </a:solidFill>
              </a:rPr>
              <a:t>cách ly tại nhà </a:t>
            </a:r>
            <a:r>
              <a:rPr lang="vi-VN" dirty="0"/>
              <a:t>7–10 ngày. Nằm nơi thoáng mát.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Che miệng và mũi</a:t>
            </a:r>
            <a:r>
              <a:rPr lang="vi-VN" dirty="0"/>
              <a:t> khi ho hoặc hắt hơi</a:t>
            </a:r>
            <a:r>
              <a:rPr lang="en-US" dirty="0"/>
              <a:t>. </a:t>
            </a:r>
            <a:r>
              <a:rPr lang="vi-VN" dirty="0">
                <a:solidFill>
                  <a:srgbClr val="FF0000"/>
                </a:solidFill>
              </a:rPr>
              <a:t>Đeo khẩu trang </a:t>
            </a:r>
            <a:r>
              <a:rPr lang="vi-VN" dirty="0"/>
              <a:t>khi tiếp xúc với người xung quanh.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Không dùng chung </a:t>
            </a:r>
            <a:r>
              <a:rPr lang="vi-VN" dirty="0"/>
              <a:t>các đồ dùng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i="1" dirty="0" err="1" smtClean="0"/>
              <a:t>chén</a:t>
            </a:r>
            <a:r>
              <a:rPr lang="en-US" i="1" dirty="0" smtClean="0"/>
              <a:t> </a:t>
            </a:r>
            <a:r>
              <a:rPr lang="en-US" i="1" dirty="0" err="1" smtClean="0"/>
              <a:t>đũa</a:t>
            </a:r>
            <a:r>
              <a:rPr lang="en-US" i="1" dirty="0" smtClean="0"/>
              <a:t>, </a:t>
            </a:r>
            <a:r>
              <a:rPr lang="en-US" i="1" dirty="0" err="1"/>
              <a:t>khăn</a:t>
            </a:r>
            <a:r>
              <a:rPr lang="en-US" i="1" dirty="0"/>
              <a:t> </a:t>
            </a:r>
            <a:r>
              <a:rPr lang="en-US" i="1" dirty="0" err="1"/>
              <a:t>tắm</a:t>
            </a:r>
            <a:r>
              <a:rPr lang="en-US" i="1" dirty="0"/>
              <a:t>, </a:t>
            </a:r>
            <a:r>
              <a:rPr lang="en-US" i="1" dirty="0" err="1"/>
              <a:t>khăn</a:t>
            </a:r>
            <a:r>
              <a:rPr lang="en-US" i="1" dirty="0"/>
              <a:t> </a:t>
            </a:r>
            <a:r>
              <a:rPr lang="en-US" i="1" dirty="0" err="1"/>
              <a:t>mặt</a:t>
            </a:r>
            <a:r>
              <a:rPr lang="en-US" i="1" dirty="0"/>
              <a:t>, </a:t>
            </a:r>
            <a:r>
              <a:rPr lang="en-US" i="1" dirty="0" err="1"/>
              <a:t>bàn</a:t>
            </a:r>
            <a:r>
              <a:rPr lang="en-US" i="1" dirty="0"/>
              <a:t> </a:t>
            </a:r>
            <a:r>
              <a:rPr lang="en-US" i="1" dirty="0" err="1"/>
              <a:t>chải</a:t>
            </a:r>
            <a:r>
              <a:rPr lang="en-US" i="1" dirty="0"/>
              <a:t> </a:t>
            </a:r>
            <a:r>
              <a:rPr lang="en-US" i="1" dirty="0" err="1"/>
              <a:t>đánh</a:t>
            </a:r>
            <a:r>
              <a:rPr lang="en-US" i="1" dirty="0"/>
              <a:t> </a:t>
            </a:r>
            <a:r>
              <a:rPr lang="en-US" i="1" dirty="0" err="1"/>
              <a:t>răng</a:t>
            </a:r>
            <a:r>
              <a:rPr lang="en-US" dirty="0"/>
              <a:t>….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Rửa tay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vi-VN" dirty="0">
                <a:solidFill>
                  <a:srgbClr val="FF0000"/>
                </a:solidFill>
              </a:rPr>
              <a:t>vệ sinh </a:t>
            </a:r>
            <a:r>
              <a:rPr lang="vi-VN" dirty="0"/>
              <a:t>thân thể, răng, miệng</a:t>
            </a:r>
            <a:r>
              <a:rPr lang="en-US" dirty="0"/>
              <a:t>, </a:t>
            </a:r>
            <a:r>
              <a:rPr lang="vi-VN" dirty="0"/>
              <a:t>cắt ngắn móng tay</a:t>
            </a:r>
            <a:r>
              <a:rPr lang="en-US" dirty="0"/>
              <a:t>…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Ăn</a:t>
            </a:r>
            <a:r>
              <a:rPr lang="vi-VN" dirty="0"/>
              <a:t> đủ chất, ăn thức ăn lỏng dễ tiêu, ăn thành nhiều bữa.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vi-VN" dirty="0">
                <a:solidFill>
                  <a:srgbClr val="FF0000"/>
                </a:solidFill>
              </a:rPr>
              <a:t>Theo dõi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vi-VN" dirty="0">
                <a:solidFill>
                  <a:srgbClr val="FF0000"/>
                </a:solidFill>
              </a:rPr>
              <a:t>phát hiện </a:t>
            </a:r>
            <a:r>
              <a:rPr lang="vi-VN" dirty="0"/>
              <a:t>những dấu hiệu bệnh nặng cần nhập viện.và tái khám theo lời dặn của bác sỹ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vi-VN" sz="3200" b="1" dirty="0" smtClean="0"/>
              <a:t>Chăm sóc tại nhà</a:t>
            </a:r>
            <a:r>
              <a:rPr lang="en-US" sz="3200" b="1" dirty="0" smtClean="0"/>
              <a:t>-</a:t>
            </a:r>
            <a:r>
              <a:rPr lang="vi-VN" sz="3200" b="1" dirty="0" smtClean="0"/>
              <a:t>phòng lây bệnh cho cộng đồng?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64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10600" cy="5148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thủy đậu là bệnh truyền nhiễm do vi rút gây ra.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có thuốc tiêm ngừa. 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và người lớn đều có thể mắc bệnh, nhất là người chưa được tiêm vắc-xin.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thủy đậu kéo dài từ 7 - 10 ngày,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chăm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sóc, điều trị đúng sẽ không có biến chứng, các mụn nước sẽ khô dần, bong vảy, thâm da nơi nổi mụn nước, không để lại sẹo.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chăm sóc, điều trị không đúng, các mụn nước có thể nhiễm trùng để lại sẹo, thậm chí có thể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hlinkClick r:id="rId1" tooltip="nhiễm trùng huyết"/>
              </a:rPr>
              <a:t>nhiễm trùng huyết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nhiễm trùng nốt rạ, viêm não, viêm màng não, xuất huyết, viêm mô tế bào, viêm gan…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có thể gây tử vong nếu người bệnh không được điều trị kịp thời.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Tóm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vi-VN" sz="54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Cám ơn sự lắng nghe </a:t>
            </a:r>
            <a:endParaRPr lang="vi-VN" sz="54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vi-VN" sz="54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 quý vị</a:t>
            </a:r>
            <a:r>
              <a:rPr lang="en-US" sz="5400" b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54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Bệnh thủy đậu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8361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Triệu chứng thủy đậu: Cách nhận biết và giải pháp tránh để lại sẹ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95809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958097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Bệnh thủy đậu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5431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0" y="4281487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191000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2" y="4203289"/>
            <a:ext cx="2857500" cy="227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Bệnh thủy đậu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5116"/>
            <a:ext cx="29908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26827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Bệnh thủy đậu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6218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8" y="3733800"/>
            <a:ext cx="2781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Bệnh thủy đậu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9549"/>
            <a:ext cx="3331638" cy="207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10" y="1259750"/>
            <a:ext cx="3220808" cy="25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92" y="3962400"/>
            <a:ext cx="3601808" cy="24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179238" cy="17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Bệnh thủy đậu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58" y="2819400"/>
            <a:ext cx="3197942" cy="27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98" y="1227496"/>
            <a:ext cx="30956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739331"/>
            <a:ext cx="2050609" cy="273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0" y="1227496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31184"/>
            <a:ext cx="25527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vi-VN" dirty="0"/>
              <a:t>Bệnh thủy đậu là bệnh truyền nhiễm do vi rút gây ra.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thuốc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ngừa</a:t>
            </a:r>
            <a:r>
              <a:rPr lang="en-US" dirty="0"/>
              <a:t>.  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vi-VN" dirty="0"/>
              <a:t>Trẻ em và người lớn đều có thể mắc bệnh,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vi-VN" dirty="0"/>
              <a:t>là người chưa được tiêm vắc-xin.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vi-VN" dirty="0"/>
              <a:t>Đa số người mắc </a:t>
            </a:r>
            <a:r>
              <a:rPr lang="vi-VN" dirty="0" smtClean="0"/>
              <a:t>Bệnh thủy đậu </a:t>
            </a:r>
            <a:r>
              <a:rPr lang="vi-VN" dirty="0"/>
              <a:t>sẽ tự khỏi trong vòng 7–10 ngày</a:t>
            </a:r>
            <a:r>
              <a:rPr lang="en-US" dirty="0"/>
              <a:t>. 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vi-VN" dirty="0"/>
              <a:t>Bệnh thủy đậu lây truyền trước khi xuất hiện bóng nước </a:t>
            </a:r>
            <a:r>
              <a:rPr lang="en-US" dirty="0"/>
              <a:t>5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vi-VN" dirty="0"/>
              <a:t>khi bóng nước đóng vảy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Bệnh thủy đậu là gì?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- </a:t>
            </a:r>
            <a:r>
              <a:rPr lang="vi-VN" b="1" dirty="0">
                <a:solidFill>
                  <a:srgbClr val="FF0000"/>
                </a:solidFill>
              </a:rPr>
              <a:t>Đường hô hấp </a:t>
            </a:r>
            <a:r>
              <a:rPr lang="vi-VN" dirty="0"/>
              <a:t>do hít</a:t>
            </a:r>
            <a:r>
              <a:rPr lang="vi-VN" b="1" dirty="0"/>
              <a:t> </a:t>
            </a:r>
            <a:r>
              <a:rPr lang="vi-VN" dirty="0"/>
              <a:t>phải các dịch tiết mũi họng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vi-VN" dirty="0"/>
              <a:t> người bệnh.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vi-VN" b="1" dirty="0">
                <a:solidFill>
                  <a:srgbClr val="FF0000"/>
                </a:solidFill>
              </a:rPr>
              <a:t>Qua tiếp xúc trực tiếp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/>
              <a:t>với dịch của mụn nước vỡ ra</a:t>
            </a:r>
            <a:r>
              <a:rPr lang="en-US" dirty="0"/>
              <a:t>.</a:t>
            </a:r>
            <a:r>
              <a:rPr lang="en-US" b="1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vi-VN" b="1" dirty="0">
                <a:solidFill>
                  <a:srgbClr val="FF0000"/>
                </a:solidFill>
              </a:rPr>
              <a:t>Qua tiếp xúc gián tiếp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en-US" dirty="0" err="1"/>
              <a:t>với</a:t>
            </a:r>
            <a:r>
              <a:rPr lang="vi-VN" dirty="0"/>
              <a:t> đồ vật, dụng cụ sinh hoạt có dính vi rút gây bệnh</a:t>
            </a:r>
            <a:r>
              <a:rPr lang="en-US" dirty="0"/>
              <a:t>.</a:t>
            </a:r>
            <a:r>
              <a:rPr lang="en-US" b="1" dirty="0"/>
              <a:t> 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vi-VN" b="1" dirty="0">
                <a:solidFill>
                  <a:srgbClr val="FF0000"/>
                </a:solidFill>
              </a:rPr>
              <a:t>Lây từ mẹ sang </a:t>
            </a:r>
            <a:r>
              <a:rPr lang="en-US" b="1" dirty="0">
                <a:solidFill>
                  <a:srgbClr val="FF0000"/>
                </a:solidFill>
              </a:rPr>
              <a:t>con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/>
              <a:t>qua nhau thai hay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vi-VN" dirty="0"/>
              <a:t> khi sinh.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Đường</a:t>
            </a:r>
            <a:r>
              <a:rPr lang="en-US" b="1" dirty="0" smtClean="0"/>
              <a:t> </a:t>
            </a:r>
            <a:r>
              <a:rPr lang="vi-VN" b="1" dirty="0" smtClean="0"/>
              <a:t>lây?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2998</Words>
  <Application>WPS Presentation</Application>
  <PresentationFormat>On-screen Show (4:3)</PresentationFormat>
  <Paragraphs>96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SimSun</vt:lpstr>
      <vt:lpstr>Wingdings</vt:lpstr>
      <vt:lpstr>Wingdings 3</vt:lpstr>
      <vt:lpstr>Verdana</vt:lpstr>
      <vt:lpstr>Wingdings 2</vt:lpstr>
      <vt:lpstr>Times New Roman</vt:lpstr>
      <vt:lpstr>Lucida Sans Unicode</vt:lpstr>
      <vt:lpstr>Microsoft YaHei</vt:lpstr>
      <vt:lpstr>Arial Unicode MS</vt:lpstr>
      <vt:lpstr>Calibri</vt:lpstr>
      <vt:lpstr>Concourse</vt:lpstr>
      <vt:lpstr>  BỆNH THỦY ĐẬU  (Trái rạ) </vt:lpstr>
      <vt:lpstr>Bệnh thủy đậu</vt:lpstr>
      <vt:lpstr>Bệnh thủy đậu</vt:lpstr>
      <vt:lpstr>Bệnh thủy đậu</vt:lpstr>
      <vt:lpstr>Bệnh thủy đậu</vt:lpstr>
      <vt:lpstr>Bệnh thủy đậu</vt:lpstr>
      <vt:lpstr>Bệnh thủy đậu</vt:lpstr>
      <vt:lpstr>Bệnh thủy đậu là gì?</vt:lpstr>
      <vt:lpstr>Đường lây?</vt:lpstr>
      <vt:lpstr>Dấu hiệu thường gặp của Bệnh thủy đậu?</vt:lpstr>
      <vt:lpstr>. Biến chứng Bệnh thủy đậu? </vt:lpstr>
      <vt:lpstr>Thủy đậu bẩm sinh</vt:lpstr>
      <vt:lpstr>Những dấu hiệu người bệnh cần nhập viện?</vt:lpstr>
      <vt:lpstr>Phòng ngừa bệnh thủy đậu?</vt:lpstr>
      <vt:lpstr>Chăm sóc tại nhà-phòng lây bệnh cho cộng đồng?</vt:lpstr>
      <vt:lpstr>PowerPoint 演示文稿</vt:lpstr>
      <vt:lpstr>Tóm lại</vt:lpstr>
      <vt:lpstr>PowerPoint 演示文稿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THỦY ĐẬU (TRÁI RẠ)</dc:title>
  <dc:creator>Windows User</dc:creator>
  <cp:lastModifiedBy>Microsoft Windows</cp:lastModifiedBy>
  <cp:revision>9</cp:revision>
  <dcterms:created xsi:type="dcterms:W3CDTF">2023-09-21T02:32:00Z</dcterms:created>
  <dcterms:modified xsi:type="dcterms:W3CDTF">2023-10-25T01:24:50Z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1E73C2C73FFD4BEA9980EF445A819275_13</vt:lpwstr>
  </property>
  <property fmtid="{D5CDD505-2E9C-101B-9397-08002B2CF9AE}" pid="3" name="KSOProductBuildVer">
    <vt:lpwstr>1033-12.2.0.13266</vt:lpwstr>
  </property>
</Properties>
</file>